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94" r:id="rId3"/>
    <p:sldId id="299" r:id="rId4"/>
    <p:sldId id="300" r:id="rId5"/>
    <p:sldId id="342" r:id="rId6"/>
    <p:sldId id="302" r:id="rId7"/>
    <p:sldId id="303" r:id="rId8"/>
    <p:sldId id="304" r:id="rId9"/>
    <p:sldId id="305" r:id="rId10"/>
    <p:sldId id="306" r:id="rId11"/>
    <p:sldId id="343" r:id="rId12"/>
    <p:sldId id="307" r:id="rId13"/>
    <p:sldId id="339" r:id="rId14"/>
    <p:sldId id="344" r:id="rId15"/>
    <p:sldId id="341" r:id="rId16"/>
    <p:sldId id="340" r:id="rId17"/>
    <p:sldId id="326" r:id="rId18"/>
    <p:sldId id="331" r:id="rId19"/>
    <p:sldId id="311" r:id="rId20"/>
    <p:sldId id="345" r:id="rId21"/>
    <p:sldId id="327" r:id="rId22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13B"/>
    <a:srgbClr val="57EF43"/>
    <a:srgbClr val="88A9D2"/>
    <a:srgbClr val="376092"/>
    <a:srgbClr val="F8FAF4"/>
    <a:srgbClr val="F7FFF9"/>
    <a:srgbClr val="FBFAFC"/>
    <a:srgbClr val="F6FBFC"/>
    <a:srgbClr val="FFFDFB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931" autoAdjust="0"/>
  </p:normalViewPr>
  <p:slideViewPr>
    <p:cSldViewPr>
      <p:cViewPr varScale="1">
        <p:scale>
          <a:sx n="223" d="100"/>
          <a:sy n="223" d="100"/>
        </p:scale>
        <p:origin x="768" y="162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4;&#1086;&#1097;&#1085;&#1080;&#1082;\&#1055;&#1088;&#1080;&#1085;&#1094;&#1080;&#1087;&#1099;%20&#1086;&#1090;&#1082;&#1088;&#1099;&#1090;&#1086;&#1089;&#1090;&#1080;\&#1050;&#1085;&#1080;&#1075;&#1072;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4;&#1086;&#1097;&#1085;&#1080;&#1082;\&#1055;&#1088;&#1080;&#1085;&#1094;&#1080;&#1087;&#1099;%20&#1086;&#1090;&#1082;&#1088;&#1099;&#1090;&#1086;&#1089;&#1090;&#1080;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tiana\Desktop\&#1059;&#1060;&#1050;\&#1055;&#1088;&#1080;&#1085;&#1094;&#1080;&#1087;&#1099;%20&#1086;&#1090;&#1082;&#1088;&#1099;&#1090;&#1086;&#1089;&#1090;&#1080;\&#1040;&#1085;&#1072;&#1083;&#1080;&#1079;%20&#1086;&#1073;&#1088;&#1072;&#1097;&#1077;&#1085;&#1080;&#108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80;&#1085;&#1094;&#1080;&#1087;&#1099;%20&#1086;&#1090;&#1082;&#1088;&#1099;&#1090;&#1086;&#1089;&#1090;&#1080;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5;&#1088;&#1080;&#1085;&#1094;&#1080;&#1087;&#1099;%20&#1086;&#1090;&#1082;&#1088;&#1099;&#1090;&#1086;&#1089;&#1090;&#1080;\2023\&#1079;&#1072;%201%20&#1087;&#1086;&#1083;&#1091;&#1075;&#1086;&#1076;&#1080;&#1077;%202023\&#1051;&#1080;&#1089;&#1090;%20Microsoft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5;&#1088;&#1080;&#1085;&#1094;&#1080;&#1087;&#1099;%20&#1086;&#1090;&#1082;&#1088;&#1099;&#1090;&#1086;&#1089;&#1090;&#1080;\2023\&#1079;&#1072;%201%20&#1087;&#1086;&#1083;&#1091;&#1075;&#1086;&#1076;&#1080;&#1077;%202023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326420328296855"/>
          <c:y val="5.9627040266851769E-2"/>
          <c:w val="0.44610885248861237"/>
          <c:h val="0.8899193102765813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Лист2!$C$5:$C$19</c:f>
              <c:strCache>
                <c:ptCount val="15"/>
                <c:pt idx="0">
                  <c:v> 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закупки для государственных и муниципальных нужд</c:v>
                </c:pt>
                <c:pt idx="2">
                  <c:v>банковские переводы</c:v>
                </c:pt>
                <c:pt idx="3">
                  <c:v>госпошлины</c:v>
                </c:pt>
                <c:pt idx="4">
                  <c:v>права и свободы человека и гражданина</c:v>
                </c:pt>
                <c:pt idx="5">
                  <c:v>контрольно-ревизионная деятельность (финансовая проверка организаций, учреждений)</c:v>
                </c:pt>
                <c:pt idx="6">
                  <c:v>исполнение судебных решений</c:v>
                </c:pt>
                <c:pt idx="7">
                  <c:v>госавтоинспекция МВД России (ГИБДД)</c:v>
                </c:pt>
                <c:pt idx="8">
                  <c:v>противодействие преступности</c:v>
                </c:pt>
                <c:pt idx="9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</c:v>
                </c:pt>
                <c:pt idx="10">
                  <c:v>расчетный счет</c:v>
                </c:pt>
                <c:pt idx="11">
                  <c:v>деятельность Федерального казначейства (Казначейства России)</c:v>
                </c:pt>
                <c:pt idx="12">
                  <c:v>защита информации, прав субъектов, участвующих в информационных процессах и информатизация. Персональные данные граждан</c:v>
                </c:pt>
                <c:pt idx="13">
                  <c:v>оплата жилищно-коммунальных услуг (ЖКХ), взносов в Фонд капитального ремонта</c:v>
                </c:pt>
                <c:pt idx="14">
                  <c:v>трудовой стаж и трудовые книжки</c:v>
                </c:pt>
              </c:strCache>
            </c:strRef>
          </c:cat>
          <c:val>
            <c:numRef>
              <c:f>Лист2!$D$5:$D$19</c:f>
              <c:numCache>
                <c:formatCode>General</c:formatCode>
                <c:ptCount val="15"/>
                <c:pt idx="0">
                  <c:v>98</c:v>
                </c:pt>
                <c:pt idx="1">
                  <c:v>17</c:v>
                </c:pt>
                <c:pt idx="2">
                  <c:v>11</c:v>
                </c:pt>
                <c:pt idx="3">
                  <c:v>8</c:v>
                </c:pt>
                <c:pt idx="4">
                  <c:v>7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F-4AF7-AFD1-8254CDADCA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9845120"/>
        <c:axId val="90377216"/>
      </c:barChart>
      <c:catAx>
        <c:axId val="89845120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90377216"/>
        <c:crosses val="autoZero"/>
        <c:auto val="1"/>
        <c:lblAlgn val="ctr"/>
        <c:lblOffset val="100"/>
        <c:noMultiLvlLbl val="0"/>
      </c:catAx>
      <c:valAx>
        <c:axId val="9037721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898451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8521434620402371"/>
          <c:y val="0.12933748102062734"/>
          <c:w val="0.4349715526141118"/>
          <c:h val="0.7413250379587452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317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Лист1!$B$4:$B$7</c:f>
              <c:strCache>
                <c:ptCount val="4"/>
                <c:pt idx="0">
                  <c:v>с 1 января 2025 по 31 марта 2025</c:v>
                </c:pt>
                <c:pt idx="1">
                  <c:v>с 1 апреля 2025 по 30 июня 2025</c:v>
                </c:pt>
                <c:pt idx="2">
                  <c:v>с 1 июля 2025 по 30 сентября 2025</c:v>
                </c:pt>
                <c:pt idx="3">
                  <c:v>с 1 октября 2025 по 31 декабря 2025</c:v>
                </c:pt>
              </c:strCache>
            </c:strRef>
          </c:cat>
          <c:val>
            <c:numRef>
              <c:f>Лист1!$C$4:$C$7</c:f>
              <c:numCache>
                <c:formatCode>General</c:formatCode>
                <c:ptCount val="4"/>
                <c:pt idx="0">
                  <c:v>39</c:v>
                </c:pt>
                <c:pt idx="1">
                  <c:v>17</c:v>
                </c:pt>
                <c:pt idx="2">
                  <c:v>52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B-4E15-B018-001E5E43A1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26304256"/>
        <c:axId val="126305792"/>
      </c:barChart>
      <c:catAx>
        <c:axId val="126304256"/>
        <c:scaling>
          <c:orientation val="maxMin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126305792"/>
        <c:crosses val="autoZero"/>
        <c:auto val="1"/>
        <c:lblAlgn val="ctr"/>
        <c:lblOffset val="100"/>
        <c:noMultiLvlLbl val="0"/>
      </c:catAx>
      <c:valAx>
        <c:axId val="12630579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26304256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2369150403596609"/>
          <c:y val="0.13973926673395223"/>
          <c:w val="0.46008799938694184"/>
          <c:h val="0.720521466532095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40000"/>
                <a:lumOff val="60000"/>
              </a:schemeClr>
            </a:solidFill>
            <a:ln w="3175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Лист1!$C$4:$C$5</c:f>
              <c:strCache>
                <c:ptCount val="2"/>
                <c:pt idx="0">
                  <c:v>с 1 января 2025 по 31 марта 2025</c:v>
                </c:pt>
                <c:pt idx="1">
                  <c:v>с 1 января 2025 по 30 июня 2025</c:v>
                </c:pt>
              </c:strCache>
            </c:strRef>
          </c:cat>
          <c:val>
            <c:numRef>
              <c:f>Лист1!$D$4:$D$5</c:f>
              <c:numCache>
                <c:formatCode>General</c:formatCode>
                <c:ptCount val="2"/>
                <c:pt idx="0">
                  <c:v>39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8-4ADD-8793-6D75C400DD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5646336"/>
        <c:axId val="165649792"/>
      </c:barChart>
      <c:catAx>
        <c:axId val="165646336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165649792"/>
        <c:crosses val="autoZero"/>
        <c:auto val="1"/>
        <c:lblAlgn val="ctr"/>
        <c:lblOffset val="100"/>
        <c:noMultiLvlLbl val="0"/>
      </c:catAx>
      <c:valAx>
        <c:axId val="16564979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656463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1853761040439947"/>
          <c:y val="8.0184507516006309E-2"/>
          <c:w val="0.34378428438506831"/>
          <c:h val="0.894985052078500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4913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Лист1!$C$6:$C$18</c:f>
              <c:strCache>
                <c:ptCount val="13"/>
                <c:pt idx="0">
                  <c:v>возврат или зачет излишне уплаченных или излишне взысканных сумм налогов, сборов, взносов, пеней и штрафов </c:v>
                </c:pt>
                <c:pt idx="1">
                  <c:v>банковские переводы </c:v>
                </c:pt>
                <c:pt idx="2">
                  <c:v>права и свободы человека и гражданина </c:v>
                </c:pt>
                <c:pt idx="3">
                  <c:v>госпошлины </c:v>
                </c:pt>
                <c:pt idx="4">
                  <c:v>закупки для государственных и муниципальных нужд </c:v>
                </c:pt>
                <c:pt idx="5">
                  <c:v>противодействие преступности </c:v>
                </c:pt>
                <c:pt idx="6">
                  <c:v>Госавтоинспекция МВД России (ГИБДД) </c:v>
                </c:pt>
                <c:pt idx="7">
                  <c:v>деятельность Федерального казначейства (Казначейства России) </c:v>
                </c:pt>
                <c:pt idx="8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 </c:v>
                </c:pt>
                <c:pt idx="9">
                  <c:v>контрольно-ревизионная деятельность (финансовая проверка организаций, учреждений) </c:v>
                </c:pt>
                <c:pt idx="10">
                  <c:v>защита информации, прав субъектов, участвующих в информационных процессах и информатизация. Персональные данные граждан </c:v>
                </c:pt>
                <c:pt idx="11">
                  <c:v>оплата жилищно-коммунальных услуг (ЖКХ), взносов в Фонд капитального ремонта </c:v>
                </c:pt>
                <c:pt idx="12">
                  <c:v>исполнение судебных решений </c:v>
                </c:pt>
              </c:strCache>
            </c:strRef>
          </c:cat>
          <c:val>
            <c:numRef>
              <c:f>Лист1!$D$6:$D$18</c:f>
              <c:numCache>
                <c:formatCode>General</c:formatCode>
                <c:ptCount val="13"/>
                <c:pt idx="0">
                  <c:v>25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E-4437-99B4-279C18FB98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88"/>
        <c:axId val="104757120"/>
        <c:axId val="104758656"/>
      </c:barChart>
      <c:catAx>
        <c:axId val="104757120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300" b="0"/>
            </a:pPr>
            <a:endParaRPr lang="ru-RU"/>
          </a:p>
        </c:txPr>
        <c:crossAx val="104758656"/>
        <c:crosses val="autoZero"/>
        <c:auto val="1"/>
        <c:lblAlgn val="ctr"/>
        <c:lblOffset val="100"/>
        <c:noMultiLvlLbl val="0"/>
      </c:catAx>
      <c:valAx>
        <c:axId val="104758656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104757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400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'2024 и 1 полуг'!$D$5:$D$8</c:f>
              <c:strCache>
                <c:ptCount val="4"/>
                <c:pt idx="0">
                  <c:v>1 января по 31 марта</c:v>
                </c:pt>
                <c:pt idx="1">
                  <c:v>1 января по 30 июня</c:v>
                </c:pt>
                <c:pt idx="2">
                  <c:v>1 января по 30 сентября</c:v>
                </c:pt>
                <c:pt idx="3">
                  <c:v>1 января по 31 декабря</c:v>
                </c:pt>
              </c:strCache>
            </c:strRef>
          </c:cat>
          <c:val>
            <c:numRef>
              <c:f>'2024 и 1 полуг'!$E$5:$E$8</c:f>
              <c:numCache>
                <c:formatCode>General</c:formatCode>
                <c:ptCount val="4"/>
                <c:pt idx="0">
                  <c:v>18</c:v>
                </c:pt>
                <c:pt idx="1">
                  <c:v>53</c:v>
                </c:pt>
                <c:pt idx="2">
                  <c:v>25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1-41B3-8515-944E76E0ED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1"/>
        <c:axId val="65855488"/>
        <c:axId val="65858176"/>
      </c:barChart>
      <c:catAx>
        <c:axId val="65855488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out"/>
        <c:minorTickMark val="none"/>
        <c:tickLblPos val="nextTo"/>
        <c:crossAx val="65858176"/>
        <c:crosses val="autoZero"/>
        <c:auto val="1"/>
        <c:lblAlgn val="ctr"/>
        <c:lblOffset val="100"/>
        <c:noMultiLvlLbl val="0"/>
      </c:catAx>
      <c:valAx>
        <c:axId val="6585817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65855488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35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766666666666668"/>
          <c:y val="5.1105349819228998E-2"/>
          <c:w val="0.49455555555555558"/>
          <c:h val="0.897789300361542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  <a:ln w="3175"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'2024'!$B$4:$B$18</c:f>
              <c:strCache>
                <c:ptCount val="15"/>
                <c:pt idx="0">
                  <c:v>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права и свободы человека и гражданина</c:v>
                </c:pt>
                <c:pt idx="2">
                  <c:v>госпошлины </c:v>
                </c:pt>
                <c:pt idx="3">
                  <c:v>противодействие преступности</c:v>
                </c:pt>
                <c:pt idx="4">
                  <c:v>Госавтоинспекция МВД России (ГИБДД)</c:v>
                </c:pt>
                <c:pt idx="5">
                  <c:v>исполнение судебных решений </c:v>
                </c:pt>
                <c:pt idx="6">
                  <c:v>оплата жилищно-коммунальных услуг (ЖКХ), взносов в Фонд капитального ремонта</c:v>
                </c:pt>
                <c:pt idx="7">
                  <c:v>расчетный счет</c:v>
                </c:pt>
                <c:pt idx="8">
                  <c:v>банковские переводы</c:v>
                </c:pt>
                <c:pt idx="9">
                  <c:v>закупки для государственных и муниципальных нужд</c:v>
                </c:pt>
                <c:pt idx="10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</c:v>
                </c:pt>
                <c:pt idx="11">
                  <c:v>исполнительное производство и кредитные организации (КО)</c:v>
                </c:pt>
                <c:pt idx="12">
                  <c:v>проверка деятельности хозяйствующих субъектов</c:v>
                </c:pt>
                <c:pt idx="13">
                  <c:v>деятельность Федерального казначейства</c:v>
                </c:pt>
                <c:pt idx="14">
                  <c:v>назначение пенсии</c:v>
                </c:pt>
              </c:strCache>
            </c:strRef>
          </c:cat>
          <c:val>
            <c:numRef>
              <c:f>'2024'!$C$4:$C$18</c:f>
              <c:numCache>
                <c:formatCode>General</c:formatCode>
                <c:ptCount val="15"/>
                <c:pt idx="0">
                  <c:v>51</c:v>
                </c:pt>
                <c:pt idx="1">
                  <c:v>30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E8-4C07-B0A9-38FB020F02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062144"/>
        <c:axId val="79069184"/>
      </c:barChart>
      <c:catAx>
        <c:axId val="79062144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/>
        </c:spPr>
        <c:crossAx val="79069184"/>
        <c:crosses val="autoZero"/>
        <c:auto val="1"/>
        <c:lblAlgn val="ctr"/>
        <c:lblOffset val="100"/>
        <c:noMultiLvlLbl val="0"/>
      </c:catAx>
      <c:valAx>
        <c:axId val="7906918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90621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" b="1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'2024 и 1 полуг'!$D$5:$D$6</c:f>
              <c:strCache>
                <c:ptCount val="2"/>
                <c:pt idx="0">
                  <c:v>1 января по 31 марта</c:v>
                </c:pt>
                <c:pt idx="1">
                  <c:v>1 января по 30 июня</c:v>
                </c:pt>
              </c:strCache>
            </c:strRef>
          </c:cat>
          <c:val>
            <c:numRef>
              <c:f>'2024 и 1 полуг'!$E$5:$E$6</c:f>
              <c:numCache>
                <c:formatCode>General</c:formatCode>
                <c:ptCount val="2"/>
                <c:pt idx="0">
                  <c:v>18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5-4A3E-A2AE-0599417674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161984"/>
        <c:axId val="79165312"/>
      </c:barChart>
      <c:catAx>
        <c:axId val="79161984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/>
            </a:pPr>
            <a:endParaRPr lang="ru-RU"/>
          </a:p>
        </c:txPr>
        <c:crossAx val="79165312"/>
        <c:crosses val="autoZero"/>
        <c:auto val="1"/>
        <c:lblAlgn val="ctr"/>
        <c:lblOffset val="100"/>
        <c:noMultiLvlLbl val="0"/>
      </c:catAx>
      <c:valAx>
        <c:axId val="7916531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9161984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35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  <a:ln w="3175"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полуг 2024'!$B$4:$B$14</c:f>
              <c:strCache>
                <c:ptCount val="11"/>
                <c:pt idx="0">
                  <c:v>возврат или зачет излишне уплаченных или излишне взысканных сумм налогов, сборов, взносов, пеней и штрафов </c:v>
                </c:pt>
                <c:pt idx="1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 </c:v>
                </c:pt>
                <c:pt idx="2">
                  <c:v>противодействие преступности </c:v>
                </c:pt>
                <c:pt idx="3">
                  <c:v>права и свободы человека и гражданина </c:v>
                </c:pt>
                <c:pt idx="4">
                  <c:v>Госавтоинспекция МВД России (ГИБДД)</c:v>
                </c:pt>
                <c:pt idx="5">
                  <c:v>исполнение судебных решений </c:v>
                </c:pt>
                <c:pt idx="6">
                  <c:v>расчетный счет </c:v>
                </c:pt>
                <c:pt idx="7">
                  <c:v>исполнительное производство и кредитные организации (КО)</c:v>
                </c:pt>
                <c:pt idx="8">
                  <c:v>госпошлины</c:v>
                </c:pt>
                <c:pt idx="9">
                  <c:v>банковские переводы </c:v>
                </c:pt>
                <c:pt idx="10">
                  <c:v>проверка деятельности хозяйствующих субъектов </c:v>
                </c:pt>
              </c:strCache>
            </c:strRef>
          </c:cat>
          <c:val>
            <c:numRef>
              <c:f>'1 полуг 2024'!$C$4:$C$14</c:f>
              <c:numCache>
                <c:formatCode>General</c:formatCode>
                <c:ptCount val="11"/>
                <c:pt idx="0">
                  <c:v>32</c:v>
                </c:pt>
                <c:pt idx="1">
                  <c:v>2</c:v>
                </c:pt>
                <c:pt idx="2">
                  <c:v>5</c:v>
                </c:pt>
                <c:pt idx="3">
                  <c:v>17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B-4652-B282-8D56D409D5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9185408"/>
        <c:axId val="79208832"/>
      </c:barChart>
      <c:catAx>
        <c:axId val="79185408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chemeClr val="bg1">
                <a:lumMod val="85000"/>
              </a:schemeClr>
            </a:solidFill>
          </a:ln>
        </c:spPr>
        <c:crossAx val="79208832"/>
        <c:crosses val="autoZero"/>
        <c:auto val="1"/>
        <c:lblAlgn val="ctr"/>
        <c:lblOffset val="100"/>
        <c:noMultiLvlLbl val="0"/>
      </c:catAx>
      <c:valAx>
        <c:axId val="7920883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79185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314285714285715"/>
          <c:y val="5.0832477331880767E-2"/>
          <c:w val="0.36923809523809525"/>
          <c:h val="0.8983350453362384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15818114358740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C8-4AE8-B329-35DBC65C8CEF}"/>
                </c:ext>
              </c:extLst>
            </c:dLbl>
            <c:dLbl>
              <c:idx val="1"/>
              <c:layout>
                <c:manualLayout>
                  <c:x val="1.8686976955105742E-2"/>
                  <c:y val="-4.7151125296875721E-3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C8-4AE8-B329-35DBC65C8CEF}"/>
                </c:ext>
              </c:extLst>
            </c:dLbl>
            <c:dLbl>
              <c:idx val="2"/>
              <c:layout>
                <c:manualLayout>
                  <c:x val="2.633961330749887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2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C8-4AE8-B329-35DBC65C8CEF}"/>
                </c:ext>
              </c:extLst>
            </c:dLbl>
            <c:dLbl>
              <c:idx val="3"/>
              <c:layout>
                <c:manualLayout>
                  <c:x val="2.875664756565115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3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C8-4AE8-B329-35DBC65C8CEF}"/>
                </c:ext>
              </c:extLst>
            </c:dLbl>
            <c:dLbl>
              <c:idx val="4"/>
              <c:layout>
                <c:manualLayout>
                  <c:x val="3.4393783237828247E-2"/>
                  <c:y val="8.6442731117132633E-17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C8-4AE8-B329-35DBC65C8CEF}"/>
                </c:ext>
              </c:extLst>
            </c:dLbl>
            <c:dLbl>
              <c:idx val="5"/>
              <c:layout>
                <c:manualLayout>
                  <c:x val="3.1575215401739729E-2"/>
                  <c:y val="-4.7151125296875721E-3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2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C8-4AE8-B329-35DBC65C8CEF}"/>
                </c:ext>
              </c:extLst>
            </c:dLbl>
            <c:dLbl>
              <c:idx val="6"/>
              <c:layout>
                <c:manualLayout>
                  <c:x val="3.0771735993733784E-2"/>
                  <c:y val="-4.7151125296875721E-3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6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C8-4AE8-B329-35DBC65C8CEF}"/>
                </c:ext>
              </c:extLst>
            </c:dLbl>
            <c:dLbl>
              <c:idx val="7"/>
              <c:layout>
                <c:manualLayout>
                  <c:x val="1.8686976955105742E-2"/>
                  <c:y val="-4.7151125296875721E-3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C8-4AE8-B329-35DBC65C8CEF}"/>
                </c:ext>
              </c:extLst>
            </c:dLbl>
            <c:dLbl>
              <c:idx val="8"/>
              <c:layout>
                <c:manualLayout>
                  <c:x val="3.0771735993733784E-2"/>
                  <c:y val="-4.7151125296875721E-3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6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C8-4AE8-B329-35DBC65C8CEF}"/>
                </c:ext>
              </c:extLst>
            </c:dLbl>
            <c:dLbl>
              <c:idx val="9"/>
              <c:layout>
                <c:manualLayout>
                  <c:x val="5.147380137692211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10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C8-4AE8-B329-35DBC65C8CEF}"/>
                </c:ext>
              </c:extLst>
            </c:dLbl>
            <c:dLbl>
              <c:idx val="10"/>
              <c:layout>
                <c:manualLayout>
                  <c:x val="6.3157439089747316E-2"/>
                  <c:y val="4.3221365558566329E-17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17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C8-4AE8-B329-35DBC65C8CEF}"/>
                </c:ext>
              </c:extLst>
            </c:dLbl>
            <c:dLbl>
              <c:idx val="11"/>
              <c:layout>
                <c:manualLayout>
                  <c:x val="4.607700869852000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8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C8-4AE8-B329-35DBC65C8CEF}"/>
                </c:ext>
              </c:extLst>
            </c:dLbl>
            <c:dLbl>
              <c:idx val="12"/>
              <c:layout>
                <c:manualLayout>
                  <c:x val="3.157521540173972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2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C8-4AE8-B329-35DBC65C8CEF}"/>
                </c:ext>
              </c:extLst>
            </c:dLbl>
            <c:dLbl>
              <c:idx val="13"/>
              <c:layout>
                <c:manualLayout>
                  <c:x val="8.369831388877441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19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C8-4AE8-B329-35DBC65C8CEF}"/>
                </c:ext>
              </c:extLst>
            </c:dLbl>
            <c:dLbl>
              <c:idx val="14"/>
              <c:layout>
                <c:manualLayout>
                  <c:x val="7.161314259801292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400" b="1" dirty="0"/>
                      <a:t>14</a:t>
                    </a:r>
                    <a:endParaRPr lang="en-US" sz="400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C8-4AE8-B329-35DBC65C8CEF}"/>
                </c:ext>
              </c:extLst>
            </c:dLbl>
            <c:dLbl>
              <c:idx val="15"/>
              <c:layout>
                <c:manualLayout>
                  <c:x val="0.18089376262522164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400" b="1"/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C8-4AE8-B329-35DBC65C8C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оплата жилищно-коммунальных услуг (ЖКХ), взносов в Фонд капитального ремонта </c:v>
                </c:pt>
                <c:pt idx="1">
                  <c:v>расчетный счет</c:v>
                </c:pt>
                <c:pt idx="2">
                  <c:v>некорректные обращения</c:v>
                </c:pt>
                <c:pt idx="3">
                  <c:v>исполнение судебных решений</c:v>
                </c:pt>
                <c:pt idx="4">
                  <c:v>платежные услуги</c:v>
                </c:pt>
                <c:pt idx="5">
                  <c:v>государственные и муниципальные контракты</c:v>
                </c:pt>
                <c:pt idx="6">
                  <c:v>Госавтоинспекция МВД России (ГИБДД)</c:v>
                </c:pt>
                <c:pt idx="7">
                  <c:v>трудовой стаж и трудовые книжки</c:v>
                </c:pt>
                <c:pt idx="8">
                  <c:v>банковские переводы</c:v>
                </c:pt>
                <c:pt idx="9">
                  <c:v>права и свободы человека и гражданина</c:v>
                </c:pt>
                <c:pt idx="10">
                  <c:v>противодействие преступности </c:v>
                </c:pt>
                <c:pt idx="11">
                  <c:v>информационные системы органов государственной власти Российской Федерации</c:v>
                </c:pt>
                <c:pt idx="12">
                  <c:v>контрольно-ревизионная деятельность (финансовая проверка организаций, учреждений)</c:v>
                </c:pt>
                <c:pt idx="13">
                  <c:v>госпошлины</c:v>
                </c:pt>
                <c:pt idx="14">
                  <c:v>закупки для государственных и муниципальных нужд</c:v>
                </c:pt>
                <c:pt idx="15">
                  <c:v>возврат или зачет излишне уплаченных или излишне взысканных сумм налогов, сборов, взносов, пеней и штрафов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10</c:v>
                </c:pt>
                <c:pt idx="10">
                  <c:v>17</c:v>
                </c:pt>
                <c:pt idx="11">
                  <c:v>8</c:v>
                </c:pt>
                <c:pt idx="12">
                  <c:v>2</c:v>
                </c:pt>
                <c:pt idx="13">
                  <c:v>19</c:v>
                </c:pt>
                <c:pt idx="14">
                  <c:v>14</c:v>
                </c:pt>
                <c:pt idx="15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3C8-4AE8-B329-35DBC65C8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26497536"/>
        <c:axId val="126499072"/>
      </c:barChart>
      <c:catAx>
        <c:axId val="126497536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300"/>
            </a:pPr>
            <a:endParaRPr lang="ru-RU"/>
          </a:p>
        </c:txPr>
        <c:crossAx val="126499072"/>
        <c:crosses val="autoZero"/>
        <c:auto val="1"/>
        <c:lblAlgn val="ctr"/>
        <c:lblOffset val="100"/>
        <c:noMultiLvlLbl val="0"/>
      </c:catAx>
      <c:valAx>
        <c:axId val="126499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6497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0840126024893511"/>
                  <c:y val="-3.5433982584337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A7-4F32-851B-9B0B896E336E}"/>
                </c:ext>
              </c:extLst>
            </c:dLbl>
            <c:dLbl>
              <c:idx val="1"/>
              <c:layout>
                <c:manualLayout>
                  <c:x val="0.17622378260648824"/>
                  <c:y val="-4.7245310112449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A7-4F32-851B-9B0B896E336E}"/>
                </c:ext>
              </c:extLst>
            </c:dLbl>
            <c:dLbl>
              <c:idx val="2"/>
              <c:layout>
                <c:manualLayout>
                  <c:x val="0.23013519210353528"/>
                  <c:y val="-3.5433982584337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A7-4F32-851B-9B0B896E336E}"/>
                </c:ext>
              </c:extLst>
            </c:dLbl>
            <c:dLbl>
              <c:idx val="3"/>
              <c:layout>
                <c:manualLayout>
                  <c:x val="0.24115638050938198"/>
                  <c:y val="-2.36226550562247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A7-4F32-851B-9B0B896E33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с 1 января по 31 марта</c:v>
                </c:pt>
                <c:pt idx="1">
                  <c:v>с 1 января по 30 июня</c:v>
                </c:pt>
                <c:pt idx="2">
                  <c:v>с 1 января по 30 сентября</c:v>
                </c:pt>
                <c:pt idx="3">
                  <c:v>с 1 января по 29 декабря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</c:v>
                </c:pt>
                <c:pt idx="1">
                  <c:v>80</c:v>
                </c:pt>
                <c:pt idx="2">
                  <c:v>116</c:v>
                </c:pt>
                <c:pt idx="3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A7-4F32-851B-9B0B896E3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6588800"/>
        <c:axId val="126590336"/>
      </c:barChart>
      <c:catAx>
        <c:axId val="126588800"/>
        <c:scaling>
          <c:orientation val="minMax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400"/>
            </a:pPr>
            <a:endParaRPr lang="ru-RU"/>
          </a:p>
        </c:txPr>
        <c:crossAx val="126590336"/>
        <c:crosses val="autoZero"/>
        <c:auto val="1"/>
        <c:lblAlgn val="ctr"/>
        <c:lblOffset val="100"/>
        <c:noMultiLvlLbl val="0"/>
      </c:catAx>
      <c:valAx>
        <c:axId val="126590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588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ru-RU" smtClean="0"/>
                      <a:t>80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80-4817-B598-FD2E7226C4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Лист1!$D$5:$D$6</c:f>
              <c:strCache>
                <c:ptCount val="2"/>
                <c:pt idx="0">
                  <c:v>с 1 января по 31 марта</c:v>
                </c:pt>
                <c:pt idx="1">
                  <c:v>с 1 января по 30 июня</c:v>
                </c:pt>
              </c:strCache>
            </c:strRef>
          </c:cat>
          <c:val>
            <c:numRef>
              <c:f>Лист1!$E$5:$E$6</c:f>
              <c:numCache>
                <c:formatCode>General</c:formatCode>
                <c:ptCount val="2"/>
                <c:pt idx="0">
                  <c:v>37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80-4817-B598-FD2E7226C4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990592"/>
        <c:axId val="126997632"/>
      </c:barChart>
      <c:catAx>
        <c:axId val="126990592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crossAx val="126997632"/>
        <c:crosses val="autoZero"/>
        <c:auto val="1"/>
        <c:lblAlgn val="ctr"/>
        <c:lblOffset val="100"/>
        <c:noMultiLvlLbl val="0"/>
      </c:catAx>
      <c:valAx>
        <c:axId val="12699763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26990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856578880363589"/>
          <c:y val="2.0364492435608263E-2"/>
          <c:w val="0.44312242303219634"/>
          <c:h val="0.95098974215333532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Лист2!$C$4:$C$15</c:f>
              <c:strCache>
                <c:ptCount val="12"/>
                <c:pt idx="0">
                  <c:v>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закупки для государственных и муниципальных нужд</c:v>
                </c:pt>
                <c:pt idx="2">
                  <c:v>госпошлины</c:v>
                </c:pt>
                <c:pt idx="3">
                  <c:v>контрольно-ревизионная деятельность (финансовая проверка организаций, учреждений)</c:v>
                </c:pt>
                <c:pt idx="4">
                  <c:v>информационные системы органов государственной власти Российской
Федерации. Официальные сайты органов государственной власти и органов
местного самоуправления</c:v>
                </c:pt>
                <c:pt idx="5">
                  <c:v>противодействие преступности</c:v>
                </c:pt>
                <c:pt idx="6">
                  <c:v>права и свободы человека и гражданина</c:v>
                </c:pt>
                <c:pt idx="7">
                  <c:v>банковские переводы </c:v>
                </c:pt>
                <c:pt idx="8">
                  <c:v>трудовой стаж и трудовые книжки</c:v>
                </c:pt>
                <c:pt idx="9">
                  <c:v>Госавтоинспекция МВД России (ГИБДД)</c:v>
                </c:pt>
                <c:pt idx="10">
                  <c:v>государственные и муниципальные контракты</c:v>
                </c:pt>
                <c:pt idx="11">
                  <c:v>платежные услуги</c:v>
                </c:pt>
              </c:strCache>
            </c:strRef>
          </c:cat>
          <c:val>
            <c:numRef>
              <c:f>Лист2!$D$4:$D$15</c:f>
              <c:numCache>
                <c:formatCode>General</c:formatCode>
                <c:ptCount val="12"/>
                <c:pt idx="0">
                  <c:v>25</c:v>
                </c:pt>
                <c:pt idx="1">
                  <c:v>12</c:v>
                </c:pt>
                <c:pt idx="2">
                  <c:v>12</c:v>
                </c:pt>
                <c:pt idx="3">
                  <c:v>2</c:v>
                </c:pt>
                <c:pt idx="4">
                  <c:v>5</c:v>
                </c:pt>
                <c:pt idx="5">
                  <c:v>11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7-4B34-8A42-FC788CF13B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698624"/>
        <c:axId val="126699776"/>
      </c:barChart>
      <c:catAx>
        <c:axId val="126698624"/>
        <c:scaling>
          <c:orientation val="minMax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70"/>
            </a:pPr>
            <a:endParaRPr lang="ru-RU"/>
          </a:p>
        </c:txPr>
        <c:crossAx val="126699776"/>
        <c:crosses val="autoZero"/>
        <c:auto val="1"/>
        <c:lblAlgn val="ctr"/>
        <c:lblOffset val="100"/>
        <c:noMultiLvlLbl val="0"/>
      </c:catAx>
      <c:valAx>
        <c:axId val="126699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669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6101" y="1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7B44D-A7E6-4B80-827B-F066170BDD8E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188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6101" y="6453188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4A1DE-E6A3-40AC-A793-52E44D937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95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7" y="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3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544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7" y="645544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7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422808" y="543714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2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k object 20"/>
          <p:cNvSpPr/>
          <p:nvPr/>
        </p:nvSpPr>
        <p:spPr>
          <a:xfrm>
            <a:off x="3118256" y="2541854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k object 21"/>
          <p:cNvSpPr/>
          <p:nvPr/>
        </p:nvSpPr>
        <p:spPr>
          <a:xfrm>
            <a:off x="3118256" y="2286535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2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2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27.03.2026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2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2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7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1"/>
            <a:ext cx="18450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s://mariy-el.roskazna.gov.ru/inaya-deyatelnost/otkrytoe-pravitelstvo/plany-i-otchety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mariy-el.roskazna.gov.ru/inaya-deyatelnost/otkrytoe-pravitelstvo/plany-i-otchety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mariy-el.roskazna.gov.ru/inaya-deyatelnost/otkrytoe-pravitelstvo/plany-i-otchety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mariy-el.roskazna.gov.ru/inaya-deyatelnost/protivodeystvie-korrupcii" TargetMode="External"/><Relationship Id="rId3" Type="http://schemas.openxmlformats.org/officeDocument/2006/relationships/image" Target="../media/image21.png"/><Relationship Id="rId7" Type="http://schemas.openxmlformats.org/officeDocument/2006/relationships/hyperlink" Target="https://mariy-el.roskazna.gov.ru/o-kaznachejstve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inaya-deyatelnost/gossluzhba-v-ufk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mariy-el.roskazna.gov.ru/opendata?page=3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hyperlink" Target="https://mariy-el.roskazna.gov.ru/ob-ufk/plany-i-otchet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opendata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hyperlink" Target="https://mariy-el.roskazna.gov.ru/priem-obrashhenij/obrashhenie-grazhdan-i-organizacij/lichnyy-priem-grazhdan-i-organizatsiy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ariy-el.roskazna.gov.ru/priem-obrashhenij/obrashhenie-grazhdan-i-organizacij/informaciya-o-rassmotrenii-obrashhenij-grazhdan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mariy-el.roskazna.gov.ru/priem-obrascheniy/obrascheniya-grazhdan-i-organizaciy/informaciya-o-rassmotrenii-obrascheniy-grazhda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0.png"/><Relationship Id="rId7" Type="http://schemas.openxmlformats.org/officeDocument/2006/relationships/hyperlink" Target="https://mariy-el.roskazna.gov.ru/press/24292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press/242562" TargetMode="External"/><Relationship Id="rId5" Type="http://schemas.openxmlformats.org/officeDocument/2006/relationships/hyperlink" Target="https://mariy-el.roskazna.gov.ru/press/343504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10.png"/><Relationship Id="rId9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3.png"/><Relationship Id="rId7" Type="http://schemas.openxmlformats.org/officeDocument/2006/relationships/hyperlink" Target="https://mariy-el.roskazna.gov.ru/press/37283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press/343535" TargetMode="External"/><Relationship Id="rId5" Type="http://schemas.openxmlformats.org/officeDocument/2006/relationships/hyperlink" Target="https://mariy-el.roskazna.gov.ru/press/372839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10.pn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hyperlink" Target="https://mariy-el.roskazna.gov.ru/uploads/migrate/mariy-el/documents/inaya-deyatelnost/publikacii/65b/ZHurnal-Byudzhet-03_2025_118_08_04_2025_ver1_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4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501" y="1447195"/>
            <a:ext cx="41147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</a:t>
            </a:r>
            <a:endParaRPr lang="ru-RU" sz="12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выполнению мероприятий по реализации принципов открытости в Управлении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2025 год</a:t>
            </a:r>
            <a:endParaRPr lang="ru-RU" sz="105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://mariy-el.roskazna.gov.ru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Йошкар-Ола,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2026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250825"/>
            <a:ext cx="53280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2576" y="473286"/>
            <a:ext cx="4276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</a:t>
            </a:r>
            <a:r>
              <a:rPr lang="ru-RU" sz="1200" dirty="0"/>
              <a:t> </a:t>
            </a:r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 ПО РЕСПУБЛИКЕ МАРИЙ ЭЛ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Rectangle"/>
          <p:cNvSpPr/>
          <p:nvPr/>
        </p:nvSpPr>
        <p:spPr>
          <a:xfrm>
            <a:off x="95189" y="479425"/>
            <a:ext cx="1979869" cy="2667000"/>
          </a:xfrm>
          <a:prstGeom prst="rect">
            <a:avLst/>
          </a:prstGeom>
          <a:solidFill>
            <a:schemeClr val="tx2">
              <a:lumMod val="20000"/>
              <a:lumOff val="80000"/>
              <a:alpha val="57255"/>
            </a:schemeClr>
          </a:solidFill>
          <a:ln w="7600" cap="flat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1" b="8943"/>
          <a:stretch/>
        </p:blipFill>
        <p:spPr>
          <a:xfrm>
            <a:off x="233275" y="631825"/>
            <a:ext cx="1703696" cy="831534"/>
          </a:xfrm>
          <a:prstGeom prst="rect">
            <a:avLst/>
          </a:prstGeom>
          <a:ln w="3175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1722019"/>
            <a:ext cx="2075058" cy="861774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РЕФЕРЕНТНЫЕ ГРУППЫ УПРАВЛЕНИЯ ФЕДЕРАЛЬНОГО КАЗНАЧЕЙСТВА 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РЕСПУБЛИКЕ МАРИЙ ЭЛ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1529" y="2818153"/>
            <a:ext cx="1512000" cy="21600"/>
          </a:xfrm>
          <a:prstGeom prst="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ound Rectangle"/>
          <p:cNvSpPr/>
          <p:nvPr/>
        </p:nvSpPr>
        <p:spPr>
          <a:xfrm>
            <a:off x="2000189" y="519409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73301" y="671809"/>
            <a:ext cx="1975794" cy="1923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650" dirty="0"/>
              <a:t>Взыскатели </a:t>
            </a:r>
            <a:r>
              <a:rPr lang="ru-RU" altLang="ru-RU" sz="650" dirty="0" smtClean="0"/>
              <a:t>по исполнительным документам</a:t>
            </a:r>
            <a:endParaRPr lang="ru-RU" altLang="ru-RU" sz="650" dirty="0"/>
          </a:p>
        </p:txBody>
      </p:sp>
      <p:sp>
        <p:nvSpPr>
          <p:cNvPr id="28" name="Round Rectangle"/>
          <p:cNvSpPr/>
          <p:nvPr/>
        </p:nvSpPr>
        <p:spPr>
          <a:xfrm>
            <a:off x="2000189" y="995935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2276947" y="1124095"/>
            <a:ext cx="1284318" cy="1923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Банковское сообщество</a:t>
            </a:r>
            <a:endParaRPr lang="ru-RU" altLang="ru-RU" sz="650" b="0" dirty="0">
              <a:solidFill>
                <a:schemeClr val="tx1"/>
              </a:solidFill>
            </a:endParaRPr>
          </a:p>
        </p:txBody>
      </p:sp>
      <p:sp>
        <p:nvSpPr>
          <p:cNvPr id="29" name="Round Rectangle"/>
          <p:cNvSpPr/>
          <p:nvPr/>
        </p:nvSpPr>
        <p:spPr>
          <a:xfrm>
            <a:off x="2000189" y="1467886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2273301" y="1485772"/>
            <a:ext cx="3276599" cy="292388"/>
          </a:xfrm>
          <a:prstGeom prst="rect">
            <a:avLst/>
          </a:prstGeom>
          <a:noFill/>
          <a:ln w="34925" cmpd="thickThin"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FontTx/>
              <a:buNone/>
              <a:defRPr sz="800" b="1">
                <a:solidFill>
                  <a:srgbClr val="C00000"/>
                </a:solidFill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9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Пользователи </a:t>
            </a:r>
            <a:r>
              <a:rPr lang="ru-RU" altLang="ru-RU" sz="650" b="0" dirty="0">
                <a:solidFill>
                  <a:schemeClr val="tx1"/>
                </a:solidFill>
              </a:rPr>
              <a:t>государственных информационных систем, оператором которых является Федеральное казначейство</a:t>
            </a:r>
          </a:p>
        </p:txBody>
      </p:sp>
      <p:sp>
        <p:nvSpPr>
          <p:cNvPr id="30" name="Round Rectangle"/>
          <p:cNvSpPr/>
          <p:nvPr/>
        </p:nvSpPr>
        <p:spPr>
          <a:xfrm>
            <a:off x="2000189" y="1942781"/>
            <a:ext cx="3657600" cy="670243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2273301" y="1921287"/>
            <a:ext cx="3276600" cy="592470"/>
          </a:xfrm>
          <a:prstGeom prst="rect">
            <a:avLst/>
          </a:prstGeom>
          <a:noFill/>
          <a:ln w="34925" cmpd="thickThin"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FontTx/>
              <a:buNone/>
              <a:defRPr sz="800" b="1">
                <a:solidFill>
                  <a:srgbClr val="C00000"/>
                </a:solidFill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9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Глава </a:t>
            </a:r>
            <a:r>
              <a:rPr lang="ru-RU" altLang="ru-RU" sz="650" b="0" dirty="0">
                <a:solidFill>
                  <a:schemeClr val="tx1"/>
                </a:solidFill>
              </a:rPr>
              <a:t>Республики Марий Эл, руководители органов исполнительной, законодательной власти и органов местного самоуправления  Республики Марий Эл, территориальных органов федеральных органов исполнительной власти Республики Марий Эл, главный федеральный инспектор по Республике Марий Эл</a:t>
            </a:r>
          </a:p>
        </p:txBody>
      </p:sp>
      <p:sp>
        <p:nvSpPr>
          <p:cNvPr id="32" name="Round Rectangle"/>
          <p:cNvSpPr/>
          <p:nvPr/>
        </p:nvSpPr>
        <p:spPr>
          <a:xfrm>
            <a:off x="2000189" y="2624853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92869" y="2743573"/>
            <a:ext cx="2589218" cy="1923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650" dirty="0" smtClean="0"/>
              <a:t>Клиенты</a:t>
            </a:r>
            <a:r>
              <a:rPr lang="ru-RU" altLang="ru-RU" sz="650" dirty="0"/>
              <a:t>, которым открыты лицевые счета в Управлении</a:t>
            </a:r>
          </a:p>
        </p:txBody>
      </p:sp>
    </p:spTree>
    <p:extLst>
      <p:ext uri="{BB962C8B-B14F-4D97-AF65-F5344CB8AC3E}">
        <p14:creationId xmlns:p14="http://schemas.microsoft.com/office/powerpoint/2010/main" val="31586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grpSp>
        <p:nvGrpSpPr>
          <p:cNvPr id="37" name="Группа 36"/>
          <p:cNvGrpSpPr/>
          <p:nvPr/>
        </p:nvGrpSpPr>
        <p:grpSpPr>
          <a:xfrm>
            <a:off x="-32425" y="2976162"/>
            <a:ext cx="2910798" cy="276999"/>
            <a:chOff x="-32146" y="2976162"/>
            <a:chExt cx="2731236" cy="276999"/>
          </a:xfrm>
        </p:grpSpPr>
        <p:sp>
          <p:nvSpPr>
            <p:cNvPr id="38" name="TextBox 37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-32146" y="2998295"/>
              <a:ext cx="273123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5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ПЛАН МЕРОПРИЯТИЙ ПО РЕАЛИЗАЦИИ ПРИНЦИПОВ ОТКРЫТОСТИ УПРАВЛЕНИЯ ФЕДЕРАЛЬНОГО КАЗНАЧЕЙСТВА ПО РЕСПУБЛИКЕ МАРИЙ ЭЛ НА </a:t>
              </a:r>
              <a:r>
                <a:rPr lang="ru-RU" sz="5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</a:t>
              </a:r>
              <a:r>
                <a:rPr lang="ru-RU" sz="5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ГОД</a:t>
              </a: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4766146" y="306012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9" name="Round Rectangle"/>
          <p:cNvSpPr/>
          <p:nvPr/>
        </p:nvSpPr>
        <p:spPr>
          <a:xfrm>
            <a:off x="3245939" y="858935"/>
            <a:ext cx="2257674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76402" y="1003832"/>
            <a:ext cx="173902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ru-RU"/>
            </a:defPPr>
            <a:lvl1pPr algn="ctr">
              <a:defRPr sz="600" b="1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z="1400" dirty="0" smtClean="0">
                <a:solidFill>
                  <a:srgbClr val="376092"/>
                </a:solidFill>
                <a:effectLst/>
              </a:rPr>
              <a:t>2 РАЗДЕЛА</a:t>
            </a:r>
            <a:endParaRPr lang="ru-RU" sz="1400" dirty="0">
              <a:solidFill>
                <a:srgbClr val="376092"/>
              </a:solidFill>
              <a:effectLst/>
            </a:endParaRPr>
          </a:p>
        </p:txBody>
      </p:sp>
      <p:sp>
        <p:nvSpPr>
          <p:cNvPr id="20" name="Round Rectangle"/>
          <p:cNvSpPr/>
          <p:nvPr/>
        </p:nvSpPr>
        <p:spPr>
          <a:xfrm>
            <a:off x="3245939" y="1484028"/>
            <a:ext cx="2257674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4729" y="1610186"/>
            <a:ext cx="173902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ru-RU"/>
            </a:defPPr>
            <a:lvl1pPr algn="r">
              <a:defRPr sz="1050" b="1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z="1400" dirty="0" smtClean="0">
                <a:solidFill>
                  <a:srgbClr val="376092"/>
                </a:solidFill>
                <a:effectLst/>
              </a:rPr>
              <a:t>5 МЕХАНИЗМОВ</a:t>
            </a:r>
            <a:endParaRPr lang="ru-RU" sz="1400" dirty="0">
              <a:solidFill>
                <a:srgbClr val="376092"/>
              </a:solidFill>
              <a:effectLst/>
            </a:endParaRPr>
          </a:p>
        </p:txBody>
      </p:sp>
      <p:sp>
        <p:nvSpPr>
          <p:cNvPr id="21" name="Round Rectangle"/>
          <p:cNvSpPr/>
          <p:nvPr/>
        </p:nvSpPr>
        <p:spPr>
          <a:xfrm>
            <a:off x="3245938" y="2113224"/>
            <a:ext cx="2257673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440234" y="2230536"/>
            <a:ext cx="191140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1400" b="1" dirty="0" smtClean="0">
                <a:ln w="1905">
                  <a:noFill/>
                </a:ln>
                <a:solidFill>
                  <a:srgbClr val="376092"/>
                </a:solidFill>
              </a:rPr>
              <a:t>24 МЕРОПРИЯТИЯ</a:t>
            </a:r>
            <a:endParaRPr lang="ru-RU" sz="1400" b="1" dirty="0">
              <a:ln w="1905">
                <a:noFill/>
              </a:ln>
              <a:solidFill>
                <a:srgbClr val="37609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9119" y="1694433"/>
            <a:ext cx="167597" cy="72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" b="3895"/>
          <a:stretch/>
        </p:blipFill>
        <p:spPr bwMode="auto">
          <a:xfrm>
            <a:off x="439758" y="1764074"/>
            <a:ext cx="2011276" cy="1191644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8" y="512160"/>
            <a:ext cx="2011276" cy="118257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23" y="1533345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0754" y="17698"/>
            <a:ext cx="4886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ФОРМИРОВАНИЯ И РАЗМЕЩЕНИЯ НА ОФИЦИАЛЬНОМ САЙТЕ УПРАВЛЕНИЯ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ОТЧЕТА ПО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ВЫПОЛНЕНИЮ ПЛАНА МЕРОПРИЯТИЙ ПО РЕАЛИЗАЦИИ ПРИНЦИПОВ ОТКРЫТОСТИ </a:t>
            </a:r>
          </a:p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 ФЕДЕРАЛЬНОГО КАЗНАЧЕЙСТВА ПО РЕСПУБЛИКЕ МАРИЙ ЭЛ </a:t>
            </a:r>
          </a:p>
        </p:txBody>
      </p:sp>
      <p:sp>
        <p:nvSpPr>
          <p:cNvPr id="10" name="Round Rectangle"/>
          <p:cNvSpPr/>
          <p:nvPr/>
        </p:nvSpPr>
        <p:spPr>
          <a:xfrm>
            <a:off x="3107733" y="466062"/>
            <a:ext cx="2514599" cy="2421594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 Rectangle"/>
          <p:cNvSpPr/>
          <p:nvPr/>
        </p:nvSpPr>
        <p:spPr>
          <a:xfrm>
            <a:off x="135932" y="462418"/>
            <a:ext cx="2895600" cy="2425238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470" y="595149"/>
            <a:ext cx="2891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Отчет по выполнению плана мероприятий по реализации принципов открытости в Управлении Федерального казначейства по Республике Марий Эл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за </a:t>
            </a:r>
            <a:r>
              <a:rPr lang="en-US" sz="700" dirty="0" smtClean="0">
                <a:solidFill>
                  <a:schemeClr val="tx2">
                    <a:lumMod val="75000"/>
                  </a:schemeClr>
                </a:solidFill>
              </a:rPr>
              <a:t>I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 полугодие 2025 год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размещен на официальном сайте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Управления 21.07.2025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4900" y="1832262"/>
            <a:ext cx="152400" cy="94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-97264" y="2976162"/>
            <a:ext cx="2882900" cy="276999"/>
            <a:chOff x="-97264" y="2976162"/>
            <a:chExt cx="2882900" cy="276999"/>
          </a:xfrm>
        </p:grpSpPr>
        <p:sp>
          <p:nvSpPr>
            <p:cNvPr id="15" name="TextBox 14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-97264" y="3019851"/>
              <a:ext cx="2882900" cy="1846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1. Организационные мероприятия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4766146" y="306012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40752" y="564340"/>
            <a:ext cx="432048" cy="141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07" y="1320575"/>
            <a:ext cx="2833842" cy="11160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91"/>
          <a:stretch/>
        </p:blipFill>
        <p:spPr bwMode="auto">
          <a:xfrm>
            <a:off x="3221088" y="520071"/>
            <a:ext cx="2287887" cy="1203221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4" t="21619" r="16295" b="15300"/>
          <a:stretch/>
        </p:blipFill>
        <p:spPr bwMode="auto">
          <a:xfrm>
            <a:off x="3547543" y="1832260"/>
            <a:ext cx="1721805" cy="1014299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948" y="2215457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7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0754" y="17698"/>
            <a:ext cx="48861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ФОРМИРОВАНИЯ И РАЗМЕЩЕНИЯ НА ОФИЦИАЛЬНОМ САЙТЕ УПРАВЛЕНИЯ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ОТЧЕТА ПО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ВЫПОЛНЕНИЮ ПЛАНА МЕРОПРИЯТИЙ ПО РЕАЛИЗАЦИИ ПРИНЦИПОВ ОТКРЫТОСТИ </a:t>
            </a:r>
          </a:p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УПРАВЛЕНИИ ФЕДЕРАЛЬНОГО КАЗНАЧЕЙСТВА ПО РЕСПУБЛИКЕ МАРИЙ ЭЛ </a:t>
            </a:r>
          </a:p>
        </p:txBody>
      </p:sp>
      <p:sp>
        <p:nvSpPr>
          <p:cNvPr id="10" name="Round Rectangle"/>
          <p:cNvSpPr/>
          <p:nvPr/>
        </p:nvSpPr>
        <p:spPr>
          <a:xfrm>
            <a:off x="3107733" y="466062"/>
            <a:ext cx="2514599" cy="2421594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 Rectangle"/>
          <p:cNvSpPr/>
          <p:nvPr/>
        </p:nvSpPr>
        <p:spPr>
          <a:xfrm>
            <a:off x="135932" y="462418"/>
            <a:ext cx="2895600" cy="2425238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470" y="595149"/>
            <a:ext cx="2891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Отчет по выполнению плана мероприятий по реализации принципов открытости в Управлении Федерального казначейства по Республике Марий Эл за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2024 год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размещен на официальном сайте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Управления 31.03.2025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4900" y="1832262"/>
            <a:ext cx="152400" cy="94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-97264" y="2976162"/>
            <a:ext cx="2882900" cy="276999"/>
            <a:chOff x="-97264" y="2976162"/>
            <a:chExt cx="2882900" cy="276999"/>
          </a:xfrm>
        </p:grpSpPr>
        <p:sp>
          <p:nvSpPr>
            <p:cNvPr id="15" name="TextBox 14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-97264" y="3019851"/>
              <a:ext cx="2882900" cy="1846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1. Организационные мероприятия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4766146" y="306012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00" y="1746386"/>
            <a:ext cx="1923571" cy="1080686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600" y="524420"/>
            <a:ext cx="1923572" cy="1149958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440752" y="564340"/>
            <a:ext cx="432048" cy="141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59" y="1376190"/>
            <a:ext cx="2807746" cy="141695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684" y="2630537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" y="1694333"/>
            <a:ext cx="2114949" cy="121661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0" y="620371"/>
            <a:ext cx="2662098" cy="1043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035" y="-7822"/>
            <a:ext cx="4728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ИНФОРМАЦИИ НА ОФИЦИАЛЬНОМ САЙТЕ УПРАВЛЕНИЯ, В СООТВЕТСТВИИ С ТРЕБОВАНИЯМИ  </a:t>
            </a:r>
          </a:p>
          <a:p>
            <a:pPr algn="r"/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ЗАКОНА № 8-ФЗ И ИНЫМИ НОРМАТИВНЫМИ ПРАВОВЫМИ АКТАМИ, В СЛЕДУЮЩИХ РАЗДЕЛАХ:</a:t>
            </a:r>
          </a:p>
          <a:p>
            <a:pPr algn="r"/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ИНФОРМАЦИЯ О ТОФК; ИНФОРМАЦИЯ О КАДРОВОМ ОБЕСПЕЧЕНИИ ТОФК; </a:t>
            </a:r>
          </a:p>
          <a:p>
            <a:pPr algn="r"/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ПО ВОПРОСАМ ПРОТИВОДЕЙСТВИЯ КОРРУПЦИИ И ПОДДЕРЖАНИЕ ЕЕ В АКТУАЛЬНОМ СОСТОЯНИИ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613330" y="528038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54824" y="49335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583" y="17748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8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13" name="TextBox 12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Реализация принципа информационной открытости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197101" y="2415714"/>
            <a:ext cx="3505200" cy="553998"/>
            <a:chOff x="5508104" y="3183705"/>
            <a:chExt cx="3456384" cy="1298335"/>
          </a:xfrm>
        </p:grpSpPr>
        <p:sp>
          <p:nvSpPr>
            <p:cNvPr id="10" name="TextBox 9"/>
            <p:cNvSpPr txBox="1"/>
            <p:nvPr/>
          </p:nvSpPr>
          <p:spPr>
            <a:xfrm>
              <a:off x="5508104" y="3183705"/>
              <a:ext cx="3456384" cy="1298335"/>
            </a:xfrm>
            <a:prstGeom prst="rect">
              <a:avLst/>
            </a:prstGeom>
            <a:solidFill>
              <a:srgbClr val="F0F5FA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600" dirty="0" smtClean="0">
                  <a:solidFill>
                    <a:schemeClr val="tx2">
                      <a:lumMod val="75000"/>
                    </a:schemeClr>
                  </a:solidFill>
                </a:rPr>
                <a:t>В </a:t>
              </a:r>
              <a:r>
                <a:rPr lang="ru-RU" sz="600" dirty="0">
                  <a:solidFill>
                    <a:schemeClr val="tx2">
                      <a:lumMod val="75000"/>
                    </a:schemeClr>
                  </a:solidFill>
                </a:rPr>
                <a:t>целях повышения эффективности доступа гражданских служащих УФК по Республике Марий Эл к информации о противодействии </a:t>
              </a:r>
              <a:r>
                <a:rPr lang="ru-RU" sz="600" dirty="0" smtClean="0">
                  <a:solidFill>
                    <a:schemeClr val="tx2">
                      <a:lumMod val="75000"/>
                    </a:schemeClr>
                  </a:solidFill>
                </a:rPr>
                <a:t>коррупции в 2025 году </a:t>
              </a:r>
              <a:r>
                <a:rPr lang="ru-RU" sz="600" dirty="0">
                  <a:solidFill>
                    <a:schemeClr val="tx2">
                      <a:lumMod val="75000"/>
                    </a:schemeClr>
                  </a:solidFill>
                </a:rPr>
                <a:t>обеспечено полноценное информационное наполнение и регулярное обновление подраздела официального Интернет-сайта УФК по Республике Марий Эл, посвященного вопросам противодействия коррупции. </a:t>
              </a:r>
              <a:endParaRPr lang="ru-RU" sz="600" b="1" u="sng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5508104" y="3183707"/>
              <a:ext cx="3456384" cy="0"/>
            </a:xfrm>
            <a:prstGeom prst="line">
              <a:avLst/>
            </a:prstGeom>
            <a:ln>
              <a:solidFill>
                <a:srgbClr val="0060A8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508104" y="4455926"/>
              <a:ext cx="3456384" cy="0"/>
            </a:xfrm>
            <a:prstGeom prst="line">
              <a:avLst/>
            </a:prstGeom>
            <a:ln>
              <a:solidFill>
                <a:srgbClr val="0060A8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17" y="758329"/>
            <a:ext cx="2831189" cy="145872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7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 rot="5400000">
            <a:off x="1655453" y="-1049908"/>
            <a:ext cx="2448000" cy="5479502"/>
          </a:xfrm>
          <a:prstGeom prst="rect">
            <a:avLst/>
          </a:prstGeom>
          <a:solidFill>
            <a:srgbClr val="EEF3F8"/>
          </a:solidFill>
          <a:ln w="3175">
            <a:solidFill>
              <a:srgbClr val="CDDEEF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-11210"/>
            <a:ext cx="44196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НАБОРОВ ДАННЫХ В ФОРМАТЕ ОТКРЫТЫХ ДАННЫХ В СООТВЕТСТВИИ </a:t>
            </a:r>
            <a:r>
              <a:rPr lang="ru-RU" sz="50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5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МЕТОДИЧЕСКИМИ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РЕКОМЕНДАЦИЯМИ ПО ПУБЛИКАЦИИ ОТКРЫТЫХ ДАННЫХ ГОСУДАРСТВЕННЫМИ ОРГАНАМИ И ОРГАНАМИ МЕСТНОГО САМОУПРАВЛЕНИЯ И ТЕХНИЧЕСКИМИ ТРЕБОВАНИЯМИ К ПУБЛИКАЦИИ </a:t>
            </a:r>
            <a:r>
              <a:rPr lang="ru-RU" sz="50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ОТКРЫТЫХ </a:t>
            </a:r>
            <a:r>
              <a:rPr lang="ru-RU" sz="5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(ВЕРСИЯ 3.0), УТВЕРЖДЕННЫМИ ПРОТОКОЛОМ ЗАСЕДАНИЯ ПРАВИТЕЛЬСТВЕННОЙ КОМИССИИ ПО КООРДИНАЦИИ ДЕЯТЕЛЬНОСТИ ОТКРЫТОГО ПРАВИТЕЛЬСТВА ОТ 29 МАЯ 2014 Г. N </a:t>
            </a:r>
            <a:r>
              <a:rPr lang="ru-RU" sz="5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ru-RU" sz="5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ПОДДЕРЖАНИЕ ИХ В АКТУАЛЬНОМ СОСТОЯНИИ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Обеспечение работы с открытыми данными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766146" y="306199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/>
          <a:stretch/>
        </p:blipFill>
        <p:spPr bwMode="auto">
          <a:xfrm>
            <a:off x="542446" y="658166"/>
            <a:ext cx="2111855" cy="198538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61"/>
          <a:stretch/>
        </p:blipFill>
        <p:spPr bwMode="auto">
          <a:xfrm>
            <a:off x="2863387" y="542305"/>
            <a:ext cx="2425157" cy="152679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816" y="2126481"/>
            <a:ext cx="2654535" cy="72008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6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75790"/>
            <a:ext cx="4419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ПОДГОТОВКИ ИТОГОВОГО ОТЧЕТА О РЕЗУЛЬТАТАХ ДЕЯТЕЛЬНОСТИ</a:t>
            </a:r>
          </a:p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УПРАВЛЕНИЯ ФЕДЕРАЛЬНОГО КАЗНАЧЕЙСТВА ПО РЕСПУБЛИКЕ МАРИЙ ЭЛ ЗА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88900" y="429647"/>
            <a:ext cx="59436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Итоговый отчет о результатах деятельности Управления Федерального казначейства по </a:t>
            </a:r>
            <a:r>
              <a:rPr lang="ru-RU" sz="600" dirty="0" smtClean="0">
                <a:solidFill>
                  <a:schemeClr val="tx2">
                    <a:lumMod val="75000"/>
                  </a:schemeClr>
                </a:solidFill>
              </a:rPr>
              <a:t>Республике Марий </a:t>
            </a:r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Эл </a:t>
            </a:r>
            <a:r>
              <a:rPr lang="ru-RU" sz="600" u="sng" dirty="0">
                <a:solidFill>
                  <a:schemeClr val="tx2">
                    <a:lumMod val="75000"/>
                  </a:schemeClr>
                </a:solidFill>
              </a:rPr>
              <a:t>за </a:t>
            </a:r>
            <a:r>
              <a:rPr lang="ru-RU" sz="600" u="sng" dirty="0" smtClean="0">
                <a:solidFill>
                  <a:schemeClr val="tx2">
                    <a:lumMod val="75000"/>
                  </a:schemeClr>
                </a:solidFill>
              </a:rPr>
              <a:t>2024 год</a:t>
            </a:r>
            <a:endParaRPr lang="ru-RU" sz="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7" name="TextBox 6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Формирование публичной отчетности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64" y="618863"/>
            <a:ext cx="3206204" cy="231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5"/>
          <a:stretch/>
        </p:blipFill>
        <p:spPr bwMode="auto">
          <a:xfrm>
            <a:off x="3257118" y="555163"/>
            <a:ext cx="2445182" cy="229875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" y="684325"/>
            <a:ext cx="2948355" cy="1800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7900" y="22225"/>
            <a:ext cx="4809901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ПРЕДСТАВЛЕНИЯ ПЛАНОВ И ПОКАЗАТЕЛЕЙ ДЕЯТЕЛЬНОСТИ </a:t>
            </a:r>
          </a:p>
          <a:p>
            <a:pPr algn="r"/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ФЕДЕРАЛЬНОГО КАЗНАЧЕЙСТВА ПО РЕСПУБЛИКЕ МАРИЙ ЭЛ В ФОРМАТАХ, УДОБНЫХ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СКАЧИВАНИЯ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ОФИЦИАЛЬНОГО САЙТА УПРАВЛЕНИЯ, А ТАКЖЕ В ФОРМАТЕ ОТКРЫТЫХ ДАННЫХ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Формирование публичной отчетности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4702646" y="26130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5809" y="26130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12" y="1580589"/>
            <a:ext cx="123952" cy="123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874" y="1984068"/>
            <a:ext cx="123952" cy="1239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00" y="1580588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0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40333"/>
            <a:ext cx="441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АКТУАЛЬНОСТИ ИНФОРМАЦИИ, РАЗМЕЩЕННОЙ </a:t>
            </a:r>
          </a:p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ОФИЦИАЛЬНОМ САЙТЕ УПРАВЛЕНИЯ О РАБОТЕ С ОБРАЩЕНИЯМИ ГРАЖДАН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41300" y="403225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Контактные данные сотрудников, ответственных за работу с обращениями граждан и организаций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7" name="TextBox 6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66146" y="306268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52" y="686321"/>
            <a:ext cx="2545399" cy="216024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8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35806"/>
            <a:ext cx="441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АКТУАЛЬНОСТИ ИНФОРМАЦИИ, РАЗМЕЩЕННОЙ </a:t>
            </a:r>
          </a:p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ОФИЦИАЛЬНОМ САЙТЕ УПРАВЛЕНИЯ О РАБОТЕ С ОБРАЩЕНИЯМИ ГРАЖДАН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9702" y="434508"/>
            <a:ext cx="5486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Анализ тематики обращений граждан и организаций с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обозначением наиболее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часто встречающихся </a:t>
            </a:r>
            <a:endParaRPr lang="ru-RU" sz="7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актуальных тем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и о принятых мерах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963325"/>
              </p:ext>
            </p:extLst>
          </p:nvPr>
        </p:nvGraphicFramePr>
        <p:xfrm>
          <a:off x="254757" y="880932"/>
          <a:ext cx="5222181" cy="885509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35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14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6 обращений направлено по компетенции, с уведомлением авторов о переадресации обращений, по 8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Банковские переводы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8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7 обращений направлено по компетенции, с уведомлением авторов о переадресации обращений, по 1 обращению дан ответ автору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8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Права и свободы человека и гражданина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по 1 обращению дан ответ автору, 3 обращения оставлены без ответа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4756" y="758329"/>
            <a:ext cx="1287063" cy="2000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1 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2025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04813"/>
              </p:ext>
            </p:extLst>
          </p:nvPr>
        </p:nvGraphicFramePr>
        <p:xfrm>
          <a:off x="244861" y="1988244"/>
          <a:ext cx="5222181" cy="733045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0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+mn-lt"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3 обращения направлено по компетенции, с уведомлением авторов о переадресации обращений, по 8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</a:rPr>
                        <a:t>Банковские переводы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2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4860" y="1883089"/>
            <a:ext cx="1287063" cy="200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2025 г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13" name="TextBox 12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766146" y="306268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0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35806"/>
            <a:ext cx="441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АКТУАЛЬНОСТИ ИНФОРМАЦИИ, РАЗМЕЩЕННОЙ </a:t>
            </a:r>
          </a:p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ОФИЦИАЛЬНОМ САЙТЕ УПРАВЛЕНИЯ О РАБОТЕ С ОБРАЩЕНИЯМИ ГРАЖДАН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9702" y="470297"/>
            <a:ext cx="5486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Анализ тематики обращений граждан и организаций с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обозначением наиболее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часто встречающихся </a:t>
            </a:r>
            <a:endParaRPr lang="ru-RU" sz="7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актуальных тем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и о принятых мерах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614556"/>
              </p:ext>
            </p:extLst>
          </p:nvPr>
        </p:nvGraphicFramePr>
        <p:xfrm>
          <a:off x="254757" y="880932"/>
          <a:ext cx="5222181" cy="813501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35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36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14 обращений направлено по компетенции, с уведомлением авторов о переадресации обращений, по 22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</a:rPr>
                        <a:t>Контрольно-ревизионная деятельность (финансовая проверка организаций, учреждений)</a:t>
                      </a: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3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1 обращение направлено по компетенции, с уведомлением авторов о переадресации обращений, по 1 обращению дан ответ автору, 1 обращение находится на рассмотрении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4756" y="758329"/>
            <a:ext cx="1287063" cy="20005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2025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243324"/>
              </p:ext>
            </p:extLst>
          </p:nvPr>
        </p:nvGraphicFramePr>
        <p:xfrm>
          <a:off x="244861" y="1988244"/>
          <a:ext cx="5222181" cy="73304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0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37</a:t>
                      </a:r>
                      <a:endParaRPr lang="ru-RU" sz="500" dirty="0" smtClean="0">
                        <a:effectLst/>
                        <a:latin typeface="+mn-lt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</a:rPr>
                        <a:t>Закупки для государственных и муниципальных нужд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12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</a:rPr>
                        <a:t>2 обращения направлено по компетенции, с уведомлением авторов о переадресации обращений, по 10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4860" y="1883089"/>
            <a:ext cx="1287063" cy="2000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2025 г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13" name="TextBox 12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766146" y="306268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0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982080"/>
              </p:ext>
            </p:extLst>
          </p:nvPr>
        </p:nvGraphicFramePr>
        <p:xfrm>
          <a:off x="3386957" y="477915"/>
          <a:ext cx="2304256" cy="2768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386956" y="577614"/>
            <a:ext cx="2232248" cy="256702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2025 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-11498" y="470297"/>
            <a:ext cx="1948430" cy="1152128"/>
            <a:chOff x="2985302" y="229141"/>
            <a:chExt cx="1917441" cy="172020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80310" y="498024"/>
              <a:ext cx="544175" cy="1021256"/>
            </a:xfrm>
            <a:prstGeom prst="rect">
              <a:avLst/>
            </a:prstGeom>
            <a:ln w="3175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030474" y="1489812"/>
              <a:ext cx="1872269" cy="459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за </a:t>
              </a:r>
              <a:r>
                <a:rPr lang="ru-RU" sz="1400" b="1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</a:t>
              </a:r>
              <a:endParaRPr lang="ru-RU" sz="1400" b="1" spc="300" dirty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493250" y="874217"/>
              <a:ext cx="544175" cy="64500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8696" y="1361659"/>
              <a:ext cx="544175" cy="1612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021384" y="1546813"/>
              <a:ext cx="1596458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2985302" y="229141"/>
              <a:ext cx="697179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Всего обращений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539413" y="551679"/>
              <a:ext cx="55057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граждан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18628" y="1000484"/>
              <a:ext cx="65299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организаций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206669" y="888093"/>
              <a:ext cx="251139" cy="25274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44060" y="42265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4" y="1694433"/>
            <a:ext cx="3261133" cy="123495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и по 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28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- 22 обращения направлены по компетенции, с уведомлением авторов о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- 5 обращений оставлено без ответа авторам;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 обращение возвращено с разъяснениями.</a:t>
            </a:r>
          </a:p>
        </p:txBody>
      </p: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0666575"/>
              </p:ext>
            </p:extLst>
          </p:nvPr>
        </p:nvGraphicFramePr>
        <p:xfrm>
          <a:off x="1586756" y="540856"/>
          <a:ext cx="1728192" cy="100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720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2025 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53814" y="470297"/>
            <a:ext cx="1948430" cy="1152128"/>
            <a:chOff x="2985302" y="229141"/>
            <a:chExt cx="1917441" cy="172020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80310" y="498024"/>
              <a:ext cx="544175" cy="1021256"/>
            </a:xfrm>
            <a:prstGeom prst="rect">
              <a:avLst/>
            </a:prstGeom>
            <a:ln/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030474" y="1489812"/>
              <a:ext cx="1872269" cy="459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за </a:t>
              </a:r>
              <a:r>
                <a:rPr lang="en-US" sz="800" dirty="0" smtClean="0">
                  <a:solidFill>
                    <a:srgbClr val="1F497D">
                      <a:lumMod val="75000"/>
                    </a:srgbClr>
                  </a:solidFill>
                </a:rPr>
                <a:t>I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 полугодие </a:t>
              </a:r>
              <a:r>
                <a:rPr lang="ru-RU" sz="1400" b="1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</a:t>
              </a:r>
              <a:endParaRPr lang="ru-RU" sz="1400" b="1" spc="300" dirty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493250" y="874217"/>
              <a:ext cx="544175" cy="64500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8696" y="1361659"/>
              <a:ext cx="544175" cy="161251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021384" y="1546813"/>
              <a:ext cx="1596458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2985302" y="229141"/>
              <a:ext cx="697179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Всего обращений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539413" y="551679"/>
              <a:ext cx="55057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граждан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18628" y="1000484"/>
              <a:ext cx="65299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организаций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206669" y="888093"/>
              <a:ext cx="251139" cy="25274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37723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694433"/>
            <a:ext cx="3210086" cy="123495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и по 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28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- 22 обращения направлены по компетенции, с уведомлением авторов о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- 5 обращений оставлено без ответа авторам;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 обращение возвращено с разъяснениями.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335904"/>
              </p:ext>
            </p:extLst>
          </p:nvPr>
        </p:nvGraphicFramePr>
        <p:xfrm>
          <a:off x="1698274" y="581056"/>
          <a:ext cx="1565920" cy="99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9672000"/>
              </p:ext>
            </p:extLst>
          </p:nvPr>
        </p:nvGraphicFramePr>
        <p:xfrm>
          <a:off x="3386956" y="470297"/>
          <a:ext cx="2304256" cy="275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26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0100" y="545448"/>
            <a:ext cx="2351112" cy="264548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202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4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году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7" y="650385"/>
            <a:ext cx="552970" cy="684000"/>
          </a:xfrm>
          <a:prstGeom prst="rect">
            <a:avLst/>
          </a:prstGeom>
          <a:ln/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00" dirty="0" smtClean="0">
                <a:solidFill>
                  <a:srgbClr val="1F497D">
                    <a:lumMod val="75000"/>
                  </a:srgbClr>
                </a:solidFill>
              </a:rPr>
              <a:t>за </a:t>
            </a:r>
            <a:r>
              <a:rPr lang="ru-RU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en-US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1400" b="1" spc="300" dirty="0">
              <a:ln w="1905">
                <a:solidFill>
                  <a:prstClr val="white">
                    <a:lumMod val="95000"/>
                  </a:prstClr>
                </a:solidFill>
              </a:ln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1" y="902345"/>
            <a:ext cx="55297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5" y="1228816"/>
            <a:ext cx="552970" cy="10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79" y="1352825"/>
            <a:ext cx="1622259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3814" y="470297"/>
            <a:ext cx="708447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6880" y="686321"/>
            <a:ext cx="559470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2224" y="986914"/>
            <a:ext cx="663545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59" y="911639"/>
            <a:ext cx="290464" cy="1692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132</a:t>
            </a:r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13877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в соответствии с Федеральным законом от 02.05.2006 № 59-ФЗ «О порядке рассмотрения обращений граждан Российской Федерации» и по ним принимались соответствующие меры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:</a:t>
            </a:r>
          </a:p>
          <a:p>
            <a:pPr algn="just"/>
            <a:endParaRPr lang="ru-RU" sz="700" dirty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86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- 34 обращения направлены по компетенции, с уведомлением авторов о 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- 12 обращений оставлены без ответа авторам.</a:t>
            </a:r>
          </a:p>
        </p:txBody>
      </p: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011460"/>
              </p:ext>
            </p:extLst>
          </p:nvPr>
        </p:nvGraphicFramePr>
        <p:xfrm>
          <a:off x="1658859" y="577138"/>
          <a:ext cx="1584082" cy="901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684803"/>
              </p:ext>
            </p:extLst>
          </p:nvPr>
        </p:nvGraphicFramePr>
        <p:xfrm>
          <a:off x="3386956" y="501406"/>
          <a:ext cx="2286000" cy="2733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958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0100" y="545449"/>
            <a:ext cx="2286000" cy="264548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202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4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8" y="866392"/>
            <a:ext cx="552970" cy="468000"/>
          </a:xfrm>
          <a:prstGeom prst="rect">
            <a:avLst/>
          </a:prstGeom>
          <a:ln/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2" y="1046360"/>
            <a:ext cx="552970" cy="288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6" y="1262393"/>
            <a:ext cx="552970" cy="7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80" y="1352825"/>
            <a:ext cx="1622260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0671" y="711605"/>
            <a:ext cx="708447" cy="1692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2164" y="822085"/>
            <a:ext cx="559470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19081" y="1024840"/>
            <a:ext cx="663546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60" y="987490"/>
            <a:ext cx="255198" cy="1692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161857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и по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  <a:endParaRPr lang="ru-RU" sz="700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just"/>
            <a:endParaRPr lang="ru-RU" sz="400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4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2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обращениям авторам даны необходимые разъяснения и рекомендации;</a:t>
            </a:r>
          </a:p>
          <a:p>
            <a:pPr algn="just">
              <a:spcAft>
                <a:spcPts val="300"/>
              </a:spcAft>
            </a:pP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15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обращений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направлены по компетенции, с уведомлением авторов о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1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0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обращений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оставлены без ответа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авторам;</a:t>
            </a:r>
            <a:endParaRPr lang="ru-RU" sz="550" dirty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4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обращения находятся в работе (срок не наступил).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791860"/>
              </p:ext>
            </p:extLst>
          </p:nvPr>
        </p:nvGraphicFramePr>
        <p:xfrm>
          <a:off x="1665769" y="577138"/>
          <a:ext cx="1512168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" dirty="0">
                <a:solidFill>
                  <a:srgbClr val="1F497D">
                    <a:lumMod val="75000"/>
                  </a:srgbClr>
                </a:solidFill>
              </a:rPr>
              <a:t>I </a:t>
            </a:r>
            <a:r>
              <a:rPr lang="ru-RU" sz="800" dirty="0">
                <a:solidFill>
                  <a:srgbClr val="1F497D">
                    <a:lumMod val="75000"/>
                  </a:srgbClr>
                </a:solidFill>
              </a:rPr>
              <a:t>ПОЛУГОДИЕ </a:t>
            </a:r>
            <a:r>
              <a:rPr lang="ru-RU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</a:t>
            </a:r>
            <a:r>
              <a:rPr lang="en-US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1400" b="1" spc="300" dirty="0">
              <a:ln w="1905">
                <a:solidFill>
                  <a:prstClr val="white">
                    <a:lumMod val="95000"/>
                  </a:prstClr>
                </a:solidFill>
              </a:ln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693260"/>
              </p:ext>
            </p:extLst>
          </p:nvPr>
        </p:nvGraphicFramePr>
        <p:xfrm>
          <a:off x="3318476" y="461339"/>
          <a:ext cx="2329248" cy="278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473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2023 году</a:t>
            </a:r>
            <a:endParaRPr lang="ru-RU" sz="7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90911" y="462548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chemeClr val="tx2">
                    <a:lumMod val="75000"/>
                  </a:schemeClr>
                </a:solidFill>
              </a:rPr>
              <a:t>Общее количество обращений, ед.</a:t>
            </a:r>
            <a:endParaRPr lang="ru-RU" sz="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chemeClr val="tx2">
                    <a:lumMod val="75000"/>
                  </a:schemeClr>
                </a:solidFill>
              </a:rPr>
              <a:t>Основные темы </a:t>
            </a:r>
            <a:r>
              <a:rPr lang="ru-RU" sz="500" b="1" dirty="0" smtClean="0">
                <a:solidFill>
                  <a:schemeClr val="tx2">
                    <a:lumMod val="75000"/>
                  </a:schemeClr>
                </a:solidFill>
              </a:rPr>
              <a:t>обращений, ед.</a:t>
            </a:r>
            <a:endParaRPr lang="ru-RU" sz="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038746"/>
          </a:xfrm>
          <a:prstGeom prst="rect">
            <a:avLst/>
          </a:prstGeom>
          <a:solidFill>
            <a:srgbClr val="F8FAF4"/>
          </a:solidFill>
          <a:ln w="3175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в соответствии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порядке рассмотрения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обращений граждан Российской Федерации»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и по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ним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меры:</a:t>
            </a:r>
            <a:endParaRPr lang="ru-RU" sz="7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ru-RU" sz="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по 75 обращениям авторам даны необходимые разъяснения и рекомендации;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- 58 обращений направлены по компетенции, с уведомлением авторов о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переадресации обращений;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- 18 обращений оставлены без ответа авторам.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13239" y="823526"/>
            <a:ext cx="592326" cy="659401"/>
          </a:xfrm>
          <a:prstGeom prst="rect">
            <a:avLst/>
          </a:prstGeom>
          <a:ln/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2149" y="1232775"/>
            <a:ext cx="592326" cy="2522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</a:t>
            </a:r>
            <a:endParaRPr lang="ru-RU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36695" y="1346797"/>
            <a:ext cx="592326" cy="137481"/>
          </a:xfrm>
          <a:prstGeom prst="rect">
            <a:avLst/>
          </a:prstGeom>
          <a:solidFill>
            <a:srgbClr val="88A9D2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</a:t>
            </a:r>
            <a:endParaRPr lang="ru-RU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49099" y="1483950"/>
            <a:ext cx="1737721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29968" y="631825"/>
            <a:ext cx="758869" cy="2099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8314" y="978490"/>
            <a:ext cx="599289" cy="2099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61003" y="1127813"/>
            <a:ext cx="710772" cy="2099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0779" y="922331"/>
            <a:ext cx="299112" cy="16112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151</a:t>
            </a:r>
            <a:endParaRPr lang="ru-RU" sz="5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629" y="1422003"/>
            <a:ext cx="1417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за</a:t>
            </a:r>
            <a:r>
              <a:rPr lang="ru-RU" sz="1400" dirty="0" smtClean="0"/>
              <a:t> </a:t>
            </a:r>
            <a:r>
              <a:rPr lang="ru-RU" sz="1400" b="1" dirty="0" smtClean="0"/>
              <a:t>2023</a:t>
            </a:r>
            <a:endParaRPr lang="ru-RU" sz="1400" b="1" dirty="0"/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4077418322"/>
              </p:ext>
            </p:extLst>
          </p:nvPr>
        </p:nvGraphicFramePr>
        <p:xfrm>
          <a:off x="3340100" y="437723"/>
          <a:ext cx="2667000" cy="274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2212019600"/>
              </p:ext>
            </p:extLst>
          </p:nvPr>
        </p:nvGraphicFramePr>
        <p:xfrm>
          <a:off x="1705977" y="590193"/>
          <a:ext cx="1752987" cy="1075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83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0100" y="545449"/>
            <a:ext cx="2286000" cy="2645487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полугодии 2023 года</a:t>
            </a:r>
            <a:endParaRPr lang="ru-RU" sz="7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7" y="834022"/>
            <a:ext cx="552970" cy="518000"/>
          </a:xfrm>
          <a:prstGeom prst="rect">
            <a:avLst/>
          </a:prstGeom>
          <a:ln/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" dirty="0">
                <a:solidFill>
                  <a:schemeClr val="tx2">
                    <a:lumMod val="75000"/>
                  </a:schemeClr>
                </a:solidFill>
              </a:rPr>
              <a:t>I </a:t>
            </a:r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ПОЛУГОДИЕ </a:t>
            </a:r>
            <a:r>
              <a:rPr lang="ru-RU" sz="1400" b="1" spc="300" dirty="0" smtClean="0">
                <a:ln w="1905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</a:t>
            </a:r>
            <a:endParaRPr lang="ru-RU" sz="1400" b="1" spc="300" dirty="0">
              <a:ln w="1905">
                <a:solidFill>
                  <a:schemeClr val="bg1">
                    <a:lumMod val="95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1" y="1151824"/>
            <a:ext cx="552970" cy="1981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5" y="1241458"/>
            <a:ext cx="552970" cy="108000"/>
          </a:xfrm>
          <a:prstGeom prst="rect">
            <a:avLst/>
          </a:prstGeom>
          <a:solidFill>
            <a:srgbClr val="88A9D2"/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79" y="1352825"/>
            <a:ext cx="162225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3814" y="669112"/>
            <a:ext cx="708447" cy="16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6880" y="838848"/>
            <a:ext cx="559470" cy="16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2224" y="986914"/>
            <a:ext cx="663545" cy="164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chemeClr val="tx2">
                    <a:lumMod val="50000"/>
                  </a:scheme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59" y="911639"/>
            <a:ext cx="255198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endParaRPr lang="ru-RU" sz="5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462548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chemeClr val="tx2">
                    <a:lumMod val="75000"/>
                  </a:schemeClr>
                </a:solidFill>
              </a:rPr>
              <a:t>Общее количество обращений, ед.</a:t>
            </a:r>
            <a:endParaRPr lang="ru-RU" sz="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chemeClr val="tx2">
                    <a:lumMod val="75000"/>
                  </a:schemeClr>
                </a:solidFill>
              </a:rPr>
              <a:t>Основные темы </a:t>
            </a:r>
            <a:r>
              <a:rPr lang="ru-RU" sz="500" b="1" dirty="0" smtClean="0">
                <a:solidFill>
                  <a:schemeClr val="tx2">
                    <a:lumMod val="75000"/>
                  </a:schemeClr>
                </a:solidFill>
              </a:rPr>
              <a:t>обращений, ед.</a:t>
            </a:r>
            <a:endParaRPr lang="ru-RU" sz="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161857"/>
          </a:xfrm>
          <a:prstGeom prst="rect">
            <a:avLst/>
          </a:prstGeom>
          <a:solidFill>
            <a:srgbClr val="F8FAF4"/>
          </a:solidFill>
          <a:ln w="3175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в соответствии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порядке рассмотрения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обращений граждан Российской Федерации»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и по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ним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меры:</a:t>
            </a:r>
            <a:endParaRPr lang="ru-RU" sz="7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endParaRPr lang="ru-RU" sz="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по 43 обращениям авторам даны необходимые разъяснения и рекомендации;</a:t>
            </a:r>
          </a:p>
          <a:p>
            <a:pPr algn="just">
              <a:spcAft>
                <a:spcPts val="300"/>
              </a:spcAft>
            </a:pPr>
            <a:r>
              <a:rPr lang="ru-RU" sz="550" dirty="0" smtClean="0">
                <a:solidFill>
                  <a:schemeClr val="tx2">
                    <a:lumMod val="75000"/>
                  </a:schemeClr>
                </a:solidFill>
              </a:rPr>
              <a:t>- 43 обращений </a:t>
            </a: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направлены по компетенции, с уведомлением авторов о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переадресации обращений;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sz="550" dirty="0" smtClean="0">
                <a:solidFill>
                  <a:schemeClr val="tx2">
                    <a:lumMod val="75000"/>
                  </a:schemeClr>
                </a:solidFill>
              </a:rPr>
              <a:t>12 обращений </a:t>
            </a: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оставлены без ответа автору;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chemeClr val="tx2">
                    <a:lumMod val="75000"/>
                  </a:schemeClr>
                </a:solidFill>
              </a:rPr>
              <a:t>- 2 обращения находятся в работе (срок не наступил).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184002"/>
              </p:ext>
            </p:extLst>
          </p:nvPr>
        </p:nvGraphicFramePr>
        <p:xfrm>
          <a:off x="1754523" y="669112"/>
          <a:ext cx="1509378" cy="799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531073"/>
              </p:ext>
            </p:extLst>
          </p:nvPr>
        </p:nvGraphicFramePr>
        <p:xfrm>
          <a:off x="3369810" y="545449"/>
          <a:ext cx="2395742" cy="264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6913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Rectangle"/>
          <p:cNvSpPr/>
          <p:nvPr/>
        </p:nvSpPr>
        <p:spPr>
          <a:xfrm>
            <a:off x="63500" y="537516"/>
            <a:ext cx="2722136" cy="1096303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43"/>
          <a:stretch/>
        </p:blipFill>
        <p:spPr bwMode="auto">
          <a:xfrm>
            <a:off x="91577" y="611741"/>
            <a:ext cx="1634235" cy="95795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 Rectangle"/>
          <p:cNvSpPr/>
          <p:nvPr/>
        </p:nvSpPr>
        <p:spPr>
          <a:xfrm>
            <a:off x="2909644" y="537516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 Rectangle"/>
          <p:cNvSpPr/>
          <p:nvPr/>
        </p:nvSpPr>
        <p:spPr>
          <a:xfrm>
            <a:off x="63500" y="1698625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ИНФОРМИРОВАНИЯ РЕФЕРЕНТНЫХ ГРУПП О ПЛАНАХ, ОТЧЕТАХ УПРАВЛЕНИЯ ФЕДЕРАЛЬНОГО КАЗНАЧЕЙСТВА ПО РЕСПУБЛИКЕ МАРИЙ ЭЛ, В Т.Ч. РАЗМЕЩЕНИЕМ СООТВЕТСТВУЮЩЕЙ ИНФОРМАЦИИ НА ОФИЦИАЛЬНОМ САЙТЕ УПРАВЛЕНИЯ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97264" y="2976162"/>
            <a:ext cx="2882900" cy="278152"/>
            <a:chOff x="-97264" y="2976162"/>
            <a:chExt cx="2882900" cy="278152"/>
          </a:xfrm>
        </p:grpSpPr>
        <p:sp>
          <p:nvSpPr>
            <p:cNvPr id="11" name="TextBox 10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-97264" y="2977315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Организация работы с </a:t>
              </a:r>
              <a:r>
                <a:rPr lang="ru-RU" sz="600" b="1" dirty="0" err="1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референтными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группами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92100" y="385117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Размещение информации в подразделе «Новости» раздела «Новости»</a:t>
            </a:r>
          </a:p>
        </p:txBody>
      </p:sp>
      <p:sp>
        <p:nvSpPr>
          <p:cNvPr id="14" name="Round Rectangle"/>
          <p:cNvSpPr/>
          <p:nvPr/>
        </p:nvSpPr>
        <p:spPr>
          <a:xfrm>
            <a:off x="1968497" y="784224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24" name="Round Rectangle"/>
          <p:cNvSpPr/>
          <p:nvPr/>
        </p:nvSpPr>
        <p:spPr>
          <a:xfrm>
            <a:off x="2845589" y="1794929"/>
            <a:ext cx="2844000" cy="13514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06284" y="1955026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18.04.2025 расширенного заседания </a:t>
            </a:r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Коллегии Управления Федерального казначейства по Республике Марий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02516" y="2319893"/>
            <a:ext cx="273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руководителем Управления 15.05.2025 личного приёма граждан в приёмной Президента Российской Федерации в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12665" y="2748125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19.06.2025 заседания Коллегии Управления Федерального казначейства по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28949" y="194235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9323" y="235824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9323" y="27327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6713" y="8559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18.04.2025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 Rectangle"/>
          <p:cNvSpPr/>
          <p:nvPr/>
        </p:nvSpPr>
        <p:spPr>
          <a:xfrm>
            <a:off x="1965706" y="2103048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3922" y="2174784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15.05.2025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ound Rectangle"/>
          <p:cNvSpPr/>
          <p:nvPr/>
        </p:nvSpPr>
        <p:spPr>
          <a:xfrm>
            <a:off x="4821829" y="878772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045" y="95050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19.06.2025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631041" y="1541909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5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784584" y="144915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87728" y="2701958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19" y="1081313"/>
            <a:ext cx="123952" cy="123952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8" y="1784218"/>
            <a:ext cx="1640934" cy="1000383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19" y="2578006"/>
            <a:ext cx="123952" cy="123952"/>
          </a:xfrm>
          <a:prstGeom prst="rect">
            <a:avLst/>
          </a:prstGeom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085" y="611741"/>
            <a:ext cx="1576425" cy="102207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14" y="1417957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 Rectangle"/>
          <p:cNvSpPr/>
          <p:nvPr/>
        </p:nvSpPr>
        <p:spPr>
          <a:xfrm>
            <a:off x="2909644" y="537516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023" y="612218"/>
            <a:ext cx="1564826" cy="9722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ound Rectangle"/>
          <p:cNvSpPr/>
          <p:nvPr/>
        </p:nvSpPr>
        <p:spPr>
          <a:xfrm>
            <a:off x="63500" y="1698625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 Rectangle"/>
          <p:cNvSpPr/>
          <p:nvPr/>
        </p:nvSpPr>
        <p:spPr>
          <a:xfrm>
            <a:off x="63500" y="537516"/>
            <a:ext cx="2722136" cy="1096303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ИНФОРМИРОВАНИЯ РЕФЕРЕНТНЫХ ГРУПП О ПЛАНАХ, ОТЧЕТАХ УПРАВЛЕНИЯ ФЕДЕРАЛЬНОГО КАЗНАЧЕЙСТВА ПО РЕСПУБЛИКЕ МАРИЙ ЭЛ, В Т.Ч. РАЗМЕЩЕНИЕМ СООТВЕТСТВУЮЩЕЙ ИНФОРМАЦИИ НА ОФИЦИАЛЬНОМ САЙТЕ УПРАВЛЕНИЯ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97264" y="2976162"/>
            <a:ext cx="2882900" cy="278152"/>
            <a:chOff x="-97264" y="2976162"/>
            <a:chExt cx="2882900" cy="278152"/>
          </a:xfrm>
        </p:grpSpPr>
        <p:sp>
          <p:nvSpPr>
            <p:cNvPr id="11" name="TextBox 10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-97264" y="2977315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Организация работы с </a:t>
              </a:r>
              <a:r>
                <a:rPr lang="ru-RU" sz="600" b="1" dirty="0" err="1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референтными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группами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92100" y="385117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Размещение информации в подразделе «Новости» раздела «Новости»</a:t>
            </a:r>
          </a:p>
        </p:txBody>
      </p:sp>
      <p:sp>
        <p:nvSpPr>
          <p:cNvPr id="14" name="Round Rectangle"/>
          <p:cNvSpPr/>
          <p:nvPr/>
        </p:nvSpPr>
        <p:spPr>
          <a:xfrm>
            <a:off x="1968497" y="784224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24" name="Round Rectangle"/>
          <p:cNvSpPr/>
          <p:nvPr/>
        </p:nvSpPr>
        <p:spPr>
          <a:xfrm>
            <a:off x="2845589" y="1794929"/>
            <a:ext cx="2844000" cy="13514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06284" y="1955026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09.09.2025 заседания </a:t>
            </a:r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Коллегии Управления Федерального казначейства по Республике Марий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09704" y="2671181"/>
            <a:ext cx="273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руководителем Управления 11.12.2025 личного приёма граждан в приёмной Президента Российской Федерации в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06585" y="2363589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11.12.2025 заседания Коллегии Управления Федерального казначейства по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28949" y="194235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9323" y="235824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9323" y="27327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6713" y="8559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09.09.2025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 Rectangle"/>
          <p:cNvSpPr/>
          <p:nvPr/>
        </p:nvSpPr>
        <p:spPr>
          <a:xfrm>
            <a:off x="1965706" y="2103048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3922" y="2174784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11.12.2025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ound Rectangle"/>
          <p:cNvSpPr/>
          <p:nvPr/>
        </p:nvSpPr>
        <p:spPr>
          <a:xfrm>
            <a:off x="4821829" y="878772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045" y="95050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11.12.2025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631041" y="1541909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5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784584" y="144915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87728" y="2701958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012" y="993618"/>
            <a:ext cx="123952" cy="123952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5" y="612218"/>
            <a:ext cx="1564826" cy="9722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22" y="1417957"/>
            <a:ext cx="123952" cy="123952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6" y="1817882"/>
            <a:ext cx="1564826" cy="974049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134" y="2240868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2" y="43319"/>
            <a:ext cx="91941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3904" y="-6301"/>
            <a:ext cx="48099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ПО РАЗМЕЩЕНИЮ ПУБЛИКАЦИЙ О ДЕЯТЕЛЬНОСТИ УПРАВЛЕНИЯ ФЕДЕРАЛЬНОГО КАЗНАЧЕЙСТВА ПО РЕСПУБЛИКЕ МАРИЙ ЭЛ СОТРУДНИКАМИ УПРАВЛЕНИЯ В РЕГИОНАЛЬНЫХ ПЕЧАТНЫХ ИЗДАНИЯХ (С РАЗМЕЩЕНИЕМ ИНФОРМАЦИИ НА ОФИЦИАЛЬНОМ САЙТЕ УПРАВЛЕНИЯ)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97264" y="2976162"/>
            <a:ext cx="2882900" cy="278152"/>
            <a:chOff x="-97264" y="2976162"/>
            <a:chExt cx="2882900" cy="278152"/>
          </a:xfrm>
        </p:grpSpPr>
        <p:sp>
          <p:nvSpPr>
            <p:cNvPr id="11" name="TextBox 10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-97264" y="2977315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Организация работы с </a:t>
              </a:r>
              <a:r>
                <a:rPr lang="ru-RU" sz="600" b="1" dirty="0" err="1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референтными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группами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596900" y="502385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 smtClean="0">
                <a:solidFill>
                  <a:schemeClr val="tx2">
                    <a:lumMod val="75000"/>
                  </a:schemeClr>
                </a:solidFill>
              </a:rPr>
              <a:t>Журнал </a:t>
            </a:r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«Бюджет» №03 (267) март 2025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31572" y="266663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Статья руководителя Управления Федерального казначейства по Республике Марий Эл Астафьевой А.Ю. и заместителя руководителя Управления Николаевой Е.А. «История казначейства Республики Марий Эл»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03745" y="3022329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4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1" y="758329"/>
            <a:ext cx="1310353" cy="185276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36" y="758329"/>
            <a:ext cx="1310353" cy="185276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908" y="758329"/>
            <a:ext cx="1310353" cy="185276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77" y="758329"/>
            <a:ext cx="1310353" cy="185276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5757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13366</TotalTime>
  <Words>2181</Words>
  <Application>Microsoft Office PowerPoint</Application>
  <PresentationFormat>Произвольный</PresentationFormat>
  <Paragraphs>338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Вилкова Татьяна Владиславовна</dc:creator>
  <cp:lastModifiedBy>Кудрявцева Жанна Владимировна</cp:lastModifiedBy>
  <cp:revision>2250</cp:revision>
  <cp:lastPrinted>2021-03-22T09:35:23Z</cp:lastPrinted>
  <dcterms:created xsi:type="dcterms:W3CDTF">2019-07-31T16:47:50Z</dcterms:created>
  <dcterms:modified xsi:type="dcterms:W3CDTF">2026-03-27T06:07:20Z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